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D1B6D8F-27C3-4B27-80F6-368D2C51904C}">
          <p14:sldIdLst>
            <p14:sldId id="256"/>
            <p14:sldId id="257"/>
            <p14:sldId id="258"/>
            <p14:sldId id="259"/>
            <p14:sldId id="260"/>
            <p14:sldId id="261"/>
            <p14:sldId id="265"/>
            <p14:sldId id="262"/>
            <p14:sldId id="263"/>
            <p14:sldId id="264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Результаты эксперимента</c:v>
                </c:pt>
              </c:strCache>
            </c:strRef>
          </c:tx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25</c:v>
                </c:pt>
                <c:pt idx="5">
                  <c:v>35</c:v>
                </c:pt>
              </c:numCache>
            </c:numRef>
          </c:xVal>
          <c:yVal>
            <c:numRef>
              <c:f>Лист1!$B$2:$B$7</c:f>
              <c:numCache>
                <c:formatCode>General</c:formatCode>
                <c:ptCount val="6"/>
                <c:pt idx="0">
                  <c:v>30.83</c:v>
                </c:pt>
                <c:pt idx="1">
                  <c:v>28.52</c:v>
                </c:pt>
                <c:pt idx="2">
                  <c:v>25.01</c:v>
                </c:pt>
                <c:pt idx="3">
                  <c:v>23.78</c:v>
                </c:pt>
                <c:pt idx="4">
                  <c:v>16.809999999999999</c:v>
                </c:pt>
                <c:pt idx="5">
                  <c:v>13.71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EAD-4DC5-AC32-FA857FA3A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0597535"/>
        <c:axId val="1870599615"/>
      </c:scatterChart>
      <c:valAx>
        <c:axId val="1870597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шаров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70599615"/>
        <c:crosses val="autoZero"/>
        <c:crossBetween val="midCat"/>
        <c:minorUnit val="1"/>
      </c:valAx>
      <c:valAx>
        <c:axId val="1870599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Кадры в секунду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705975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63CE7-B7B9-49C9-A20B-967A28C03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476375"/>
            <a:ext cx="7766936" cy="2574461"/>
          </a:xfrm>
        </p:spPr>
        <p:txBody>
          <a:bodyPr/>
          <a:lstStyle/>
          <a:p>
            <a:r>
              <a:rPr lang="ru-RU" dirty="0"/>
              <a:t>Программа моделирования игры бильярд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6D3541-7EFA-4D20-826A-2D2241D9A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284726"/>
            <a:ext cx="7766936" cy="1096899"/>
          </a:xfrm>
        </p:spPr>
        <p:txBody>
          <a:bodyPr/>
          <a:lstStyle/>
          <a:p>
            <a:r>
              <a:rPr lang="ru-RU" dirty="0"/>
              <a:t>Студент</a:t>
            </a:r>
            <a:r>
              <a:rPr lang="en-US" dirty="0"/>
              <a:t>: </a:t>
            </a:r>
            <a:r>
              <a:rPr lang="ru-RU" dirty="0"/>
              <a:t>Иванов В.А. ИУ7-52Б</a:t>
            </a:r>
          </a:p>
          <a:p>
            <a:r>
              <a:rPr lang="ru-RU" dirty="0"/>
              <a:t>Руководитель курсовой работы</a:t>
            </a:r>
            <a:r>
              <a:rPr lang="en-US" dirty="0"/>
              <a:t>:</a:t>
            </a:r>
            <a:r>
              <a:rPr lang="ru-RU" dirty="0"/>
              <a:t> Барышникова М.Ю.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2569847-32A8-4C65-BD37-AEAC9BD96855}"/>
              </a:ext>
            </a:extLst>
          </p:cNvPr>
          <p:cNvSpPr txBox="1">
            <a:spLocks/>
          </p:cNvSpPr>
          <p:nvPr/>
        </p:nvSpPr>
        <p:spPr>
          <a:xfrm>
            <a:off x="1507067" y="1149539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Курсовая работа на тему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44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260C2-5EAF-4FB0-B2CB-53097BA4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577243" cy="1320800"/>
          </a:xfrm>
        </p:spPr>
        <p:txBody>
          <a:bodyPr/>
          <a:lstStyle/>
          <a:p>
            <a:r>
              <a:rPr lang="ru-RU" dirty="0"/>
              <a:t>Исследовательская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CCC16F-19EF-4689-B9AE-1F9D81B62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38375"/>
            <a:ext cx="8596668" cy="4619625"/>
          </a:xfrm>
        </p:spPr>
        <p:txBody>
          <a:bodyPr/>
          <a:lstStyle/>
          <a:p>
            <a:r>
              <a:rPr lang="ru-RU" dirty="0"/>
              <a:t>Для данной программы важна частота вывода нового изображения на экран. Значительнее всего на этот фактор влияет количество шаров, по следующим причинам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Единственный объект, количество которого может установить пользователь.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Большое количеством вершин и граней.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Их подвижность требует решения коллизий и перемещения всех вершин шаров.</a:t>
            </a:r>
          </a:p>
          <a:p>
            <a:pPr marL="457200" lvl="1" indent="0">
              <a:buNone/>
            </a:pPr>
            <a:endParaRPr lang="ru-RU" dirty="0"/>
          </a:p>
          <a:p>
            <a:r>
              <a:rPr lang="ru-RU" dirty="0"/>
              <a:t>Исследование проводилось для установления зависимости частоты обновления изображения от количества шаров на сцене. Результаты эксперимента приведены на диаграмме.</a:t>
            </a:r>
          </a:p>
          <a:p>
            <a:r>
              <a:rPr lang="ru-RU" dirty="0"/>
              <a:t>Ощутимое </a:t>
            </a:r>
            <a:r>
              <a:rPr lang="en-US" dirty="0"/>
              <a:t>“</a:t>
            </a:r>
            <a:r>
              <a:rPr lang="ru-RU" dirty="0"/>
              <a:t>торможение</a:t>
            </a:r>
            <a:r>
              <a:rPr lang="en-US" dirty="0"/>
              <a:t>”</a:t>
            </a:r>
            <a:r>
              <a:rPr lang="ru-RU" dirty="0"/>
              <a:t> изображения заметно только ближе к 35 шарам. Следовательно, программа способна обеспечить плавность изображения для симуляций любых реальных игровых ситуаций.</a:t>
            </a: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A6993A9-33F9-4669-BF72-C69257527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175873"/>
              </p:ext>
            </p:extLst>
          </p:nvPr>
        </p:nvGraphicFramePr>
        <p:xfrm>
          <a:off x="6867525" y="0"/>
          <a:ext cx="5324475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627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FFFA4-4AD5-4024-851B-497D27FE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5E1FB-C378-4B53-A80C-3F0E351C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Достигнута поставленная цель</a:t>
            </a:r>
            <a:r>
              <a:rPr lang="en-US" dirty="0"/>
              <a:t>: </a:t>
            </a:r>
            <a:r>
              <a:rPr lang="ru-RU" dirty="0"/>
              <a:t>была разработана программа моделирования игры бильярд.</a:t>
            </a:r>
          </a:p>
          <a:p>
            <a:r>
              <a:rPr lang="ru-RU" dirty="0"/>
              <a:t>Выполнены все поставленные задачи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Выбраны и реализованы алгоритмы трёхмерной визуализации моделей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Изучены и использованы аспекты физического поведения объектов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Создан графический интерфейс, позволяющий в полной мере управлять игрой</a:t>
            </a:r>
          </a:p>
          <a:p>
            <a:endParaRPr lang="ru-RU" dirty="0"/>
          </a:p>
          <a:p>
            <a:r>
              <a:rPr lang="ru-RU" dirty="0"/>
              <a:t>Экспериментальным путём было показано, что созданная программа способна изобразить сцену с достаточной частотой кадров для плавного эффекта для любой ситуации, встречающейся в реальной игре.</a:t>
            </a:r>
          </a:p>
        </p:txBody>
      </p:sp>
    </p:spTree>
    <p:extLst>
      <p:ext uri="{BB962C8B-B14F-4D97-AF65-F5344CB8AC3E}">
        <p14:creationId xmlns:p14="http://schemas.microsoft.com/office/powerpoint/2010/main" val="417566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1ADA5-F824-46FA-94FF-85F8B4BA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600" y="609600"/>
            <a:ext cx="8326401" cy="13208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760ABB6-0EA8-496C-9623-0FDB04A66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32679" r="41290" b="15297"/>
          <a:stretch/>
        </p:blipFill>
        <p:spPr>
          <a:xfrm>
            <a:off x="947602" y="1930400"/>
            <a:ext cx="8326400" cy="391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71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F693E-5788-4F1B-BFBD-11E975C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85790" cy="1320800"/>
          </a:xfrm>
        </p:spPr>
        <p:txBody>
          <a:bodyPr/>
          <a:lstStyle/>
          <a:p>
            <a:r>
              <a:rPr lang="ru-RU" dirty="0"/>
              <a:t>Цель и задачи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23B9C8-9131-4805-A29C-52FA98AAC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71650"/>
            <a:ext cx="9085791" cy="45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Целью работы является создание программы для моделирования настольной игры в бильярд. 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Выделены следующие задачи курсовой работы</a:t>
            </a:r>
            <a:r>
              <a:rPr lang="en-US" dirty="0"/>
              <a:t>:</a:t>
            </a:r>
          </a:p>
          <a:p>
            <a:r>
              <a:rPr lang="ru-RU" dirty="0"/>
              <a:t>Выделить объекты сцены и выбрать модель их представления</a:t>
            </a:r>
            <a:endParaRPr lang="en-US" dirty="0"/>
          </a:p>
          <a:p>
            <a:r>
              <a:rPr lang="ru-RU" dirty="0"/>
              <a:t>Проанализировать, выбрать и реализовать алгоритмы</a:t>
            </a:r>
            <a:r>
              <a:rPr lang="en-US" dirty="0"/>
              <a:t> </a:t>
            </a:r>
            <a:r>
              <a:rPr lang="ru-RU" dirty="0"/>
              <a:t>реалистичной визуализации объектов.</a:t>
            </a:r>
          </a:p>
          <a:p>
            <a:r>
              <a:rPr lang="ru-RU" dirty="0"/>
              <a:t>Разработать физическую модель поведения объектов.</a:t>
            </a:r>
          </a:p>
          <a:p>
            <a:r>
              <a:rPr lang="ru-RU" dirty="0"/>
              <a:t>Реализовать графический интерфейс и возможность описания начальных параметров сцены для предоставления пользователю возможностей взаимодействия с игрой.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20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E6E25-18E3-4473-9354-CF769D81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Объекты сцены и их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734C89-1520-42B6-987F-214AD965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250"/>
            <a:ext cx="8596668" cy="44221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качестве объектов визуализируемой сцены можно выделить следующие сущности:</a:t>
            </a:r>
          </a:p>
          <a:p>
            <a:pPr marL="0" indent="0">
              <a:buNone/>
            </a:pPr>
            <a:endParaRPr lang="ru-RU" dirty="0"/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Камера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Источник света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Бильярдный стол, состоящий из</a:t>
            </a:r>
            <a:r>
              <a:rPr lang="en-US" dirty="0"/>
              <a:t> </a:t>
            </a:r>
            <a:r>
              <a:rPr lang="ru-RU" dirty="0"/>
              <a:t>объектов</a:t>
            </a:r>
            <a:r>
              <a:rPr lang="en-US" dirty="0"/>
              <a:t>:</a:t>
            </a:r>
            <a:endParaRPr lang="ru-RU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Плита, покрытая сукном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Бортики с лузами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Ножки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Бильярдные шары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качестве описания объектов выбрана каркасная модель.</a:t>
            </a:r>
          </a:p>
        </p:txBody>
      </p:sp>
    </p:spTree>
    <p:extLst>
      <p:ext uri="{BB962C8B-B14F-4D97-AF65-F5344CB8AC3E}">
        <p14:creationId xmlns:p14="http://schemas.microsoft.com/office/powerpoint/2010/main" val="142483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95CAC-1BA0-4374-AD62-70C1FF36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008965" cy="1320800"/>
          </a:xfrm>
        </p:spPr>
        <p:txBody>
          <a:bodyPr/>
          <a:lstStyle/>
          <a:p>
            <a:r>
              <a:rPr lang="ru-RU" dirty="0"/>
              <a:t>Выбор алгоритма визуализации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4E7E8C-2994-442A-AE66-9446030B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19350"/>
            <a:ext cx="8596668" cy="3829050"/>
          </a:xfrm>
        </p:spPr>
        <p:txBody>
          <a:bodyPr/>
          <a:lstStyle/>
          <a:p>
            <a:r>
              <a:rPr lang="ru-RU" dirty="0"/>
              <a:t>Результатом анализа алгоритмов стала приведённая на данном слайде таблица.</a:t>
            </a:r>
          </a:p>
          <a:p>
            <a:r>
              <a:rPr lang="ru-RU" dirty="0"/>
              <a:t>В качестве алгоритма визуализации выбран </a:t>
            </a:r>
            <a:r>
              <a:rPr lang="en-US" dirty="0"/>
              <a:t>z-</a:t>
            </a:r>
            <a:r>
              <a:rPr lang="ru-RU" dirty="0"/>
              <a:t>буфер. Выбор основан на следующих факторах</a:t>
            </a:r>
            <a:r>
              <a:rPr lang="en-US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На сцене будет представлено большое количество объектов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Требуется обеспечить большую частоту обновления изображения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Использование моделей с большим количеством полигонов</a:t>
            </a:r>
          </a:p>
          <a:p>
            <a:endParaRPr lang="ru-RU" dirty="0"/>
          </a:p>
          <a:p>
            <a:r>
              <a:rPr lang="ru-RU" dirty="0"/>
              <a:t>Алгоритм, использующий </a:t>
            </a:r>
            <a:r>
              <a:rPr lang="en-US" dirty="0"/>
              <a:t>z-</a:t>
            </a:r>
            <a:r>
              <a:rPr lang="ru-RU" dirty="0"/>
              <a:t>буфер наилучшим образом удовлетворяет этим требованиям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E225E3B-769F-40DF-862E-3A00B71D6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73681"/>
              </p:ext>
            </p:extLst>
          </p:nvPr>
        </p:nvGraphicFramePr>
        <p:xfrm>
          <a:off x="4686299" y="0"/>
          <a:ext cx="7505701" cy="2295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156">
                  <a:extLst>
                    <a:ext uri="{9D8B030D-6E8A-4147-A177-3AD203B41FA5}">
                      <a16:colId xmlns:a16="http://schemas.microsoft.com/office/drawing/2014/main" val="1823646931"/>
                    </a:ext>
                  </a:extLst>
                </a:gridCol>
                <a:gridCol w="1447156">
                  <a:extLst>
                    <a:ext uri="{9D8B030D-6E8A-4147-A177-3AD203B41FA5}">
                      <a16:colId xmlns:a16="http://schemas.microsoft.com/office/drawing/2014/main" val="3955176651"/>
                    </a:ext>
                  </a:extLst>
                </a:gridCol>
                <a:gridCol w="1558115">
                  <a:extLst>
                    <a:ext uri="{9D8B030D-6E8A-4147-A177-3AD203B41FA5}">
                      <a16:colId xmlns:a16="http://schemas.microsoft.com/office/drawing/2014/main" val="475462312"/>
                    </a:ext>
                  </a:extLst>
                </a:gridCol>
                <a:gridCol w="1335414">
                  <a:extLst>
                    <a:ext uri="{9D8B030D-6E8A-4147-A177-3AD203B41FA5}">
                      <a16:colId xmlns:a16="http://schemas.microsoft.com/office/drawing/2014/main" val="113791856"/>
                    </a:ext>
                  </a:extLst>
                </a:gridCol>
                <a:gridCol w="1717860">
                  <a:extLst>
                    <a:ext uri="{9D8B030D-6E8A-4147-A177-3AD203B41FA5}">
                      <a16:colId xmlns:a16="http://schemas.microsoft.com/office/drawing/2014/main" val="1879526607"/>
                    </a:ext>
                  </a:extLst>
                </a:gridCol>
              </a:tblGrid>
              <a:tr h="101312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Критерий</a:t>
                      </a:r>
                      <a:endParaRPr lang="ru-RU" sz="9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Алгоритм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Сложность</a:t>
                      </a:r>
                      <a:endParaRPr lang="ru-RU" sz="90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(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ru-RU" sz="1200">
                          <a:effectLst/>
                        </a:rPr>
                        <a:t> – грани,   </a:t>
                      </a:r>
                      <a:r>
                        <a:rPr lang="en-US" sz="1200">
                          <a:effectLst/>
                        </a:rPr>
                        <a:t>P</a:t>
                      </a:r>
                      <a:r>
                        <a:rPr lang="ru-RU" sz="1200">
                          <a:effectLst/>
                        </a:rPr>
                        <a:t> – пиксели)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Пространство алгоритма 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Сложность реализации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Эффективность для большого числа объектов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93374188"/>
                  </a:ext>
                </a:extLst>
              </a:tr>
              <a:tr h="33991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Варнока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O(P*N)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Изображения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Средняя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Средняя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337332593"/>
                  </a:ext>
                </a:extLst>
              </a:tr>
              <a:tr h="33991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Z-</a:t>
                      </a:r>
                      <a:r>
                        <a:rPr lang="ru-RU" sz="1200" dirty="0">
                          <a:effectLst/>
                        </a:rPr>
                        <a:t>буфер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O(P*N)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Изображения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138087616"/>
                  </a:ext>
                </a:extLst>
              </a:tr>
              <a:tr h="602572"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effectLst/>
                        </a:rPr>
                        <a:t>Обратной трассировки лучей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O(P*N)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tabLst>
                          <a:tab pos="857250" algn="l"/>
                        </a:tabLst>
                      </a:pPr>
                      <a:r>
                        <a:rPr lang="ru-RU" sz="1200" dirty="0">
                          <a:effectLst/>
                        </a:rPr>
                        <a:t>Изображения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Средняя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Низкая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120760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21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F0F1C-45B5-4F0C-9257-E0318507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алгоритма закраски и </a:t>
            </a:r>
            <a:r>
              <a:rPr lang="ru-RU"/>
              <a:t>модели освещённости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8566A-6BBB-4C24-8CBA-16249664C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качестве алгоритма закраски выбран метод </a:t>
            </a:r>
            <a:r>
              <a:rPr lang="ru-RU" dirty="0" err="1"/>
              <a:t>Гуро</a:t>
            </a:r>
            <a:r>
              <a:rPr lang="ru-RU" dirty="0"/>
              <a:t>, так как он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Обеспечит достаточно реалистичное изображение множества используемых в сцене закруглённых объектов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Будет иметь низкую </a:t>
            </a:r>
            <a:r>
              <a:rPr lang="ru-RU" dirty="0" err="1"/>
              <a:t>ресурсозатратность</a:t>
            </a:r>
            <a:r>
              <a:rPr lang="ru-RU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Будет удобно сочетаться с алгоритмом z-буфера.</a:t>
            </a:r>
          </a:p>
          <a:p>
            <a:r>
              <a:rPr lang="ru-RU" dirty="0"/>
              <a:t>Для поставленной задачи лучше подходит локальная модель освещённости, так как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Она является более </a:t>
            </a:r>
            <a:r>
              <a:rPr lang="ru-RU" dirty="0" err="1"/>
              <a:t>быстродейственной</a:t>
            </a:r>
            <a:r>
              <a:rPr lang="ru-RU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сцене отсутствуют объекты, обладающие преломляющими свойствами, поэтому глобальная модель не требуется.</a:t>
            </a:r>
          </a:p>
        </p:txBody>
      </p:sp>
    </p:spTree>
    <p:extLst>
      <p:ext uri="{BB962C8B-B14F-4D97-AF65-F5344CB8AC3E}">
        <p14:creationId xmlns:p14="http://schemas.microsoft.com/office/powerpoint/2010/main" val="390286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CCFC-4500-43B9-94C3-711C639F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Физическая модель поведения объектов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9F0B95-9178-4F3C-B807-17879357E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создания реалистичного поведения шаров потребовалось предусмотреть следующие физические процессы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Передвижение шаров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Замедление шаров из-за трения о плиту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Столкновение шара об бортик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Столкновение двух шаров</a:t>
            </a:r>
          </a:p>
          <a:p>
            <a:r>
              <a:rPr lang="ru-RU" dirty="0"/>
              <a:t>Данные механические явления были описаны с использованием законов о трении, ЗСИ и ЗСИ.</a:t>
            </a:r>
          </a:p>
          <a:p>
            <a:r>
              <a:rPr lang="ru-RU" dirty="0"/>
              <a:t>В результате были получены формулы изменения позиции и скорости шаров, применяемые при возникновении данных событий.</a:t>
            </a:r>
          </a:p>
        </p:txBody>
      </p:sp>
    </p:spTree>
    <p:extLst>
      <p:ext uri="{BB962C8B-B14F-4D97-AF65-F5344CB8AC3E}">
        <p14:creationId xmlns:p14="http://schemas.microsoft.com/office/powerpoint/2010/main" val="249476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554F2-50D5-4E72-86C4-E2880F68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0E616D-C0AD-45E5-A81E-9B353FEB6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реализации программы были выбраны следующие технологии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Парадигма программирования – ООП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Язык программирования – </a:t>
            </a:r>
            <a:r>
              <a:rPr lang="en-US" dirty="0"/>
              <a:t>C++.</a:t>
            </a:r>
          </a:p>
          <a:p>
            <a:r>
              <a:rPr lang="ru-RU" dirty="0"/>
              <a:t>Среда разработки – </a:t>
            </a:r>
            <a:r>
              <a:rPr lang="en-US" dirty="0" err="1"/>
              <a:t>QtCreator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95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7597B-19CD-4F34-8F08-2BD9680A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8D10B9-1A96-471B-9E99-EEEA8040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018991" cy="3880773"/>
          </a:xfrm>
        </p:spPr>
        <p:txBody>
          <a:bodyPr/>
          <a:lstStyle/>
          <a:p>
            <a:r>
              <a:rPr lang="ru-RU" dirty="0"/>
              <a:t>Для полноценного использования программы пользователь должен иметь возможность воздействия на систему.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Для этих целей ему предоставляется графический интерфейс и возможность использования собственных конфигурационных файлов.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Для всех действий в графическом интерфейсе также существуют пояснения, которые можно получить, нажав на кнопку «</a:t>
            </a:r>
            <a:r>
              <a:rPr lang="en-US" dirty="0"/>
              <a:t>?</a:t>
            </a:r>
            <a:r>
              <a:rPr lang="ru-RU" dirty="0"/>
              <a:t>»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185494-20C1-4241-B8A2-7F4C1637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52" t="8375" b="4859"/>
          <a:stretch/>
        </p:blipFill>
        <p:spPr>
          <a:xfrm>
            <a:off x="9895575" y="2449412"/>
            <a:ext cx="2286403" cy="43800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E85A59-AF90-4529-93AF-D6E58467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0"/>
            <a:ext cx="2907976" cy="24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D7862-7765-4142-AC91-CD316339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работы программы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BF1CA6-EF05-4720-B403-91E2E4363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" t="8510" r="27872" b="3829"/>
          <a:stretch/>
        </p:blipFill>
        <p:spPr>
          <a:xfrm>
            <a:off x="0" y="2193932"/>
            <a:ext cx="6202606" cy="4657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0CE82-518C-482F-9099-824F932109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61" r="27693" b="4186"/>
          <a:stretch/>
        </p:blipFill>
        <p:spPr>
          <a:xfrm>
            <a:off x="6096000" y="2193933"/>
            <a:ext cx="6096000" cy="46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85231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278</TotalTime>
  <Words>629</Words>
  <Application>Microsoft Office PowerPoint</Application>
  <PresentationFormat>Широкоэкранный</PresentationFormat>
  <Paragraphs>103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Courier New</vt:lpstr>
      <vt:lpstr>Times New Roman</vt:lpstr>
      <vt:lpstr>Trebuchet MS</vt:lpstr>
      <vt:lpstr>Wingdings 3</vt:lpstr>
      <vt:lpstr>Аспект</vt:lpstr>
      <vt:lpstr>Программа моделирования игры бильярд</vt:lpstr>
      <vt:lpstr>Цель и задачи работы </vt:lpstr>
      <vt:lpstr>Объекты сцены и их представление</vt:lpstr>
      <vt:lpstr>Выбор алгоритма визуализации</vt:lpstr>
      <vt:lpstr>Выбор алгоритма закраски и модели освещённости</vt:lpstr>
      <vt:lpstr>Физическая модель поведения объектов</vt:lpstr>
      <vt:lpstr>Используемые технологии</vt:lpstr>
      <vt:lpstr>Графический интерфейс</vt:lpstr>
      <vt:lpstr>Примеры работы программы</vt:lpstr>
      <vt:lpstr>Исследовательская часть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 моделирования игры бильярд</dc:title>
  <dc:creator>Всеволод Иванов</dc:creator>
  <cp:lastModifiedBy>Всеволод Иванов</cp:lastModifiedBy>
  <cp:revision>37</cp:revision>
  <dcterms:created xsi:type="dcterms:W3CDTF">2020-12-15T20:58:44Z</dcterms:created>
  <dcterms:modified xsi:type="dcterms:W3CDTF">2020-12-16T13:41:06Z</dcterms:modified>
</cp:coreProperties>
</file>